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A303-7534-4436-8B96-A0F38D1CF7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C815B1-9C61-4BA2-A38E-6FB61D7815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D71AE1-028E-4F09-80B8-4219258D6EE5}"/>
              </a:ext>
            </a:extLst>
          </p:cNvPr>
          <p:cNvSpPr>
            <a:spLocks noGrp="1"/>
          </p:cNvSpPr>
          <p:nvPr>
            <p:ph type="dt" sz="half" idx="10"/>
          </p:nvPr>
        </p:nvSpPr>
        <p:spPr/>
        <p:txBody>
          <a:bodyPr/>
          <a:lstStyle/>
          <a:p>
            <a:fld id="{22A80D8F-070C-4AE6-B688-53A98AC3263B}" type="datetimeFigureOut">
              <a:rPr lang="en-US" smtClean="0"/>
              <a:t>10/4/2020</a:t>
            </a:fld>
            <a:endParaRPr lang="en-US"/>
          </a:p>
        </p:txBody>
      </p:sp>
      <p:sp>
        <p:nvSpPr>
          <p:cNvPr id="5" name="Footer Placeholder 4">
            <a:extLst>
              <a:ext uri="{FF2B5EF4-FFF2-40B4-BE49-F238E27FC236}">
                <a16:creationId xmlns:a16="http://schemas.microsoft.com/office/drawing/2014/main" id="{467AFA92-F34A-4FE0-87FB-ACEB0F0800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F67F6B-C4A9-40B2-AC23-2CACC42B792D}"/>
              </a:ext>
            </a:extLst>
          </p:cNvPr>
          <p:cNvSpPr>
            <a:spLocks noGrp="1"/>
          </p:cNvSpPr>
          <p:nvPr>
            <p:ph type="sldNum" sz="quarter" idx="12"/>
          </p:nvPr>
        </p:nvSpPr>
        <p:spPr/>
        <p:txBody>
          <a:bodyPr/>
          <a:lstStyle/>
          <a:p>
            <a:fld id="{29EBB6B3-D4AD-41A2-BF7E-A330BF227280}" type="slidenum">
              <a:rPr lang="en-US" smtClean="0"/>
              <a:t>‹#›</a:t>
            </a:fld>
            <a:endParaRPr lang="en-US"/>
          </a:p>
        </p:txBody>
      </p:sp>
    </p:spTree>
    <p:extLst>
      <p:ext uri="{BB962C8B-B14F-4D97-AF65-F5344CB8AC3E}">
        <p14:creationId xmlns:p14="http://schemas.microsoft.com/office/powerpoint/2010/main" val="2416678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01991-FFFF-4F7C-A7BC-7AA7A54D38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0942EB-BA28-4A89-8CD9-A07629327A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8EC7AA-C261-4F73-A67E-9BAD5A55CE75}"/>
              </a:ext>
            </a:extLst>
          </p:cNvPr>
          <p:cNvSpPr>
            <a:spLocks noGrp="1"/>
          </p:cNvSpPr>
          <p:nvPr>
            <p:ph type="dt" sz="half" idx="10"/>
          </p:nvPr>
        </p:nvSpPr>
        <p:spPr/>
        <p:txBody>
          <a:bodyPr/>
          <a:lstStyle/>
          <a:p>
            <a:fld id="{22A80D8F-070C-4AE6-B688-53A98AC3263B}" type="datetimeFigureOut">
              <a:rPr lang="en-US" smtClean="0"/>
              <a:t>10/4/2020</a:t>
            </a:fld>
            <a:endParaRPr lang="en-US"/>
          </a:p>
        </p:txBody>
      </p:sp>
      <p:sp>
        <p:nvSpPr>
          <p:cNvPr id="5" name="Footer Placeholder 4">
            <a:extLst>
              <a:ext uri="{FF2B5EF4-FFF2-40B4-BE49-F238E27FC236}">
                <a16:creationId xmlns:a16="http://schemas.microsoft.com/office/drawing/2014/main" id="{C7A6E625-49E5-44EA-98CA-5AF24A906A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A0D3F2-746A-415A-BADB-22D19BB1BBFB}"/>
              </a:ext>
            </a:extLst>
          </p:cNvPr>
          <p:cNvSpPr>
            <a:spLocks noGrp="1"/>
          </p:cNvSpPr>
          <p:nvPr>
            <p:ph type="sldNum" sz="quarter" idx="12"/>
          </p:nvPr>
        </p:nvSpPr>
        <p:spPr/>
        <p:txBody>
          <a:bodyPr/>
          <a:lstStyle/>
          <a:p>
            <a:fld id="{29EBB6B3-D4AD-41A2-BF7E-A330BF227280}" type="slidenum">
              <a:rPr lang="en-US" smtClean="0"/>
              <a:t>‹#›</a:t>
            </a:fld>
            <a:endParaRPr lang="en-US"/>
          </a:p>
        </p:txBody>
      </p:sp>
    </p:spTree>
    <p:extLst>
      <p:ext uri="{BB962C8B-B14F-4D97-AF65-F5344CB8AC3E}">
        <p14:creationId xmlns:p14="http://schemas.microsoft.com/office/powerpoint/2010/main" val="3308446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510117-455D-42C4-B88D-7A0CCA476E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B51E18-9494-4603-9891-384958470D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94FDDF-16AE-49F0-81C4-9322EC624BE6}"/>
              </a:ext>
            </a:extLst>
          </p:cNvPr>
          <p:cNvSpPr>
            <a:spLocks noGrp="1"/>
          </p:cNvSpPr>
          <p:nvPr>
            <p:ph type="dt" sz="half" idx="10"/>
          </p:nvPr>
        </p:nvSpPr>
        <p:spPr/>
        <p:txBody>
          <a:bodyPr/>
          <a:lstStyle/>
          <a:p>
            <a:fld id="{22A80D8F-070C-4AE6-B688-53A98AC3263B}" type="datetimeFigureOut">
              <a:rPr lang="en-US" smtClean="0"/>
              <a:t>10/4/2020</a:t>
            </a:fld>
            <a:endParaRPr lang="en-US"/>
          </a:p>
        </p:txBody>
      </p:sp>
      <p:sp>
        <p:nvSpPr>
          <p:cNvPr id="5" name="Footer Placeholder 4">
            <a:extLst>
              <a:ext uri="{FF2B5EF4-FFF2-40B4-BE49-F238E27FC236}">
                <a16:creationId xmlns:a16="http://schemas.microsoft.com/office/drawing/2014/main" id="{15A5B8A8-3D17-4931-8A46-0150F88BEB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DD8341-AB95-4A86-9945-6AA038CFF8FB}"/>
              </a:ext>
            </a:extLst>
          </p:cNvPr>
          <p:cNvSpPr>
            <a:spLocks noGrp="1"/>
          </p:cNvSpPr>
          <p:nvPr>
            <p:ph type="sldNum" sz="quarter" idx="12"/>
          </p:nvPr>
        </p:nvSpPr>
        <p:spPr/>
        <p:txBody>
          <a:bodyPr/>
          <a:lstStyle/>
          <a:p>
            <a:fld id="{29EBB6B3-D4AD-41A2-BF7E-A330BF227280}" type="slidenum">
              <a:rPr lang="en-US" smtClean="0"/>
              <a:t>‹#›</a:t>
            </a:fld>
            <a:endParaRPr lang="en-US"/>
          </a:p>
        </p:txBody>
      </p:sp>
    </p:spTree>
    <p:extLst>
      <p:ext uri="{BB962C8B-B14F-4D97-AF65-F5344CB8AC3E}">
        <p14:creationId xmlns:p14="http://schemas.microsoft.com/office/powerpoint/2010/main" val="1925651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66C0A-529F-4737-B465-DE50CF6C18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CCBD69-652B-46D2-AD38-22863CB62B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E86E0F-D541-4139-B62D-206ED0079BEE}"/>
              </a:ext>
            </a:extLst>
          </p:cNvPr>
          <p:cNvSpPr>
            <a:spLocks noGrp="1"/>
          </p:cNvSpPr>
          <p:nvPr>
            <p:ph type="dt" sz="half" idx="10"/>
          </p:nvPr>
        </p:nvSpPr>
        <p:spPr/>
        <p:txBody>
          <a:bodyPr/>
          <a:lstStyle/>
          <a:p>
            <a:fld id="{22A80D8F-070C-4AE6-B688-53A98AC3263B}" type="datetimeFigureOut">
              <a:rPr lang="en-US" smtClean="0"/>
              <a:t>10/4/2020</a:t>
            </a:fld>
            <a:endParaRPr lang="en-US"/>
          </a:p>
        </p:txBody>
      </p:sp>
      <p:sp>
        <p:nvSpPr>
          <p:cNvPr id="5" name="Footer Placeholder 4">
            <a:extLst>
              <a:ext uri="{FF2B5EF4-FFF2-40B4-BE49-F238E27FC236}">
                <a16:creationId xmlns:a16="http://schemas.microsoft.com/office/drawing/2014/main" id="{7E4EB1B0-3296-47F5-95AE-78A7DAE6DF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A071E9-DEA2-41B6-BB46-FD9F0B30F2D8}"/>
              </a:ext>
            </a:extLst>
          </p:cNvPr>
          <p:cNvSpPr>
            <a:spLocks noGrp="1"/>
          </p:cNvSpPr>
          <p:nvPr>
            <p:ph type="sldNum" sz="quarter" idx="12"/>
          </p:nvPr>
        </p:nvSpPr>
        <p:spPr/>
        <p:txBody>
          <a:bodyPr/>
          <a:lstStyle/>
          <a:p>
            <a:fld id="{29EBB6B3-D4AD-41A2-BF7E-A330BF227280}" type="slidenum">
              <a:rPr lang="en-US" smtClean="0"/>
              <a:t>‹#›</a:t>
            </a:fld>
            <a:endParaRPr lang="en-US"/>
          </a:p>
        </p:txBody>
      </p:sp>
    </p:spTree>
    <p:extLst>
      <p:ext uri="{BB962C8B-B14F-4D97-AF65-F5344CB8AC3E}">
        <p14:creationId xmlns:p14="http://schemas.microsoft.com/office/powerpoint/2010/main" val="59607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2B795-6176-41A0-BD1A-191CEC0BA5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29A7A9-7433-4A07-8E8A-6D4F82DDEB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5BE7CC-1B0E-4783-A2E2-4DF35155BA4D}"/>
              </a:ext>
            </a:extLst>
          </p:cNvPr>
          <p:cNvSpPr>
            <a:spLocks noGrp="1"/>
          </p:cNvSpPr>
          <p:nvPr>
            <p:ph type="dt" sz="half" idx="10"/>
          </p:nvPr>
        </p:nvSpPr>
        <p:spPr/>
        <p:txBody>
          <a:bodyPr/>
          <a:lstStyle/>
          <a:p>
            <a:fld id="{22A80D8F-070C-4AE6-B688-53A98AC3263B}" type="datetimeFigureOut">
              <a:rPr lang="en-US" smtClean="0"/>
              <a:t>10/4/2020</a:t>
            </a:fld>
            <a:endParaRPr lang="en-US"/>
          </a:p>
        </p:txBody>
      </p:sp>
      <p:sp>
        <p:nvSpPr>
          <p:cNvPr id="5" name="Footer Placeholder 4">
            <a:extLst>
              <a:ext uri="{FF2B5EF4-FFF2-40B4-BE49-F238E27FC236}">
                <a16:creationId xmlns:a16="http://schemas.microsoft.com/office/drawing/2014/main" id="{40F07689-B640-438A-972A-7B60D2D753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568C3E-B0BB-4413-BE78-BF40C3D24930}"/>
              </a:ext>
            </a:extLst>
          </p:cNvPr>
          <p:cNvSpPr>
            <a:spLocks noGrp="1"/>
          </p:cNvSpPr>
          <p:nvPr>
            <p:ph type="sldNum" sz="quarter" idx="12"/>
          </p:nvPr>
        </p:nvSpPr>
        <p:spPr/>
        <p:txBody>
          <a:bodyPr/>
          <a:lstStyle/>
          <a:p>
            <a:fld id="{29EBB6B3-D4AD-41A2-BF7E-A330BF227280}" type="slidenum">
              <a:rPr lang="en-US" smtClean="0"/>
              <a:t>‹#›</a:t>
            </a:fld>
            <a:endParaRPr lang="en-US"/>
          </a:p>
        </p:txBody>
      </p:sp>
    </p:spTree>
    <p:extLst>
      <p:ext uri="{BB962C8B-B14F-4D97-AF65-F5344CB8AC3E}">
        <p14:creationId xmlns:p14="http://schemas.microsoft.com/office/powerpoint/2010/main" val="1894538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E4FFE-D87B-457F-873D-0A745F725B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5216DF-8E53-461E-AE4A-3B8CCB76F9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FA251F-FDBA-42EE-AB15-ED77D1CAF7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23D2EC-0823-498B-9D3F-7B102E43F681}"/>
              </a:ext>
            </a:extLst>
          </p:cNvPr>
          <p:cNvSpPr>
            <a:spLocks noGrp="1"/>
          </p:cNvSpPr>
          <p:nvPr>
            <p:ph type="dt" sz="half" idx="10"/>
          </p:nvPr>
        </p:nvSpPr>
        <p:spPr/>
        <p:txBody>
          <a:bodyPr/>
          <a:lstStyle/>
          <a:p>
            <a:fld id="{22A80D8F-070C-4AE6-B688-53A98AC3263B}" type="datetimeFigureOut">
              <a:rPr lang="en-US" smtClean="0"/>
              <a:t>10/4/2020</a:t>
            </a:fld>
            <a:endParaRPr lang="en-US"/>
          </a:p>
        </p:txBody>
      </p:sp>
      <p:sp>
        <p:nvSpPr>
          <p:cNvPr id="6" name="Footer Placeholder 5">
            <a:extLst>
              <a:ext uri="{FF2B5EF4-FFF2-40B4-BE49-F238E27FC236}">
                <a16:creationId xmlns:a16="http://schemas.microsoft.com/office/drawing/2014/main" id="{69406171-327E-43AD-9222-21B4E29687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1BF26D-24AF-4E34-9276-84604E92B718}"/>
              </a:ext>
            </a:extLst>
          </p:cNvPr>
          <p:cNvSpPr>
            <a:spLocks noGrp="1"/>
          </p:cNvSpPr>
          <p:nvPr>
            <p:ph type="sldNum" sz="quarter" idx="12"/>
          </p:nvPr>
        </p:nvSpPr>
        <p:spPr/>
        <p:txBody>
          <a:bodyPr/>
          <a:lstStyle/>
          <a:p>
            <a:fld id="{29EBB6B3-D4AD-41A2-BF7E-A330BF227280}" type="slidenum">
              <a:rPr lang="en-US" smtClean="0"/>
              <a:t>‹#›</a:t>
            </a:fld>
            <a:endParaRPr lang="en-US"/>
          </a:p>
        </p:txBody>
      </p:sp>
    </p:spTree>
    <p:extLst>
      <p:ext uri="{BB962C8B-B14F-4D97-AF65-F5344CB8AC3E}">
        <p14:creationId xmlns:p14="http://schemas.microsoft.com/office/powerpoint/2010/main" val="2546143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037C7-9800-4DB8-9848-037D381C7A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80334B-4A76-4EEA-9DC2-CC48B8B1B5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4D929A-8F48-43A2-8479-AE473A21EE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FF31D6-0A6C-40B4-A4A3-C0CF30728B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6608C7-E4AA-4883-933B-603488B729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15A445-A5B1-49B5-B75E-6F250388A37B}"/>
              </a:ext>
            </a:extLst>
          </p:cNvPr>
          <p:cNvSpPr>
            <a:spLocks noGrp="1"/>
          </p:cNvSpPr>
          <p:nvPr>
            <p:ph type="dt" sz="half" idx="10"/>
          </p:nvPr>
        </p:nvSpPr>
        <p:spPr/>
        <p:txBody>
          <a:bodyPr/>
          <a:lstStyle/>
          <a:p>
            <a:fld id="{22A80D8F-070C-4AE6-B688-53A98AC3263B}" type="datetimeFigureOut">
              <a:rPr lang="en-US" smtClean="0"/>
              <a:t>10/4/2020</a:t>
            </a:fld>
            <a:endParaRPr lang="en-US"/>
          </a:p>
        </p:txBody>
      </p:sp>
      <p:sp>
        <p:nvSpPr>
          <p:cNvPr id="8" name="Footer Placeholder 7">
            <a:extLst>
              <a:ext uri="{FF2B5EF4-FFF2-40B4-BE49-F238E27FC236}">
                <a16:creationId xmlns:a16="http://schemas.microsoft.com/office/drawing/2014/main" id="{8DB16785-52A1-4C9C-A70F-3A1C841909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B56549-9D5A-4C9C-844B-97B4EADBEAFE}"/>
              </a:ext>
            </a:extLst>
          </p:cNvPr>
          <p:cNvSpPr>
            <a:spLocks noGrp="1"/>
          </p:cNvSpPr>
          <p:nvPr>
            <p:ph type="sldNum" sz="quarter" idx="12"/>
          </p:nvPr>
        </p:nvSpPr>
        <p:spPr/>
        <p:txBody>
          <a:bodyPr/>
          <a:lstStyle/>
          <a:p>
            <a:fld id="{29EBB6B3-D4AD-41A2-BF7E-A330BF227280}" type="slidenum">
              <a:rPr lang="en-US" smtClean="0"/>
              <a:t>‹#›</a:t>
            </a:fld>
            <a:endParaRPr lang="en-US"/>
          </a:p>
        </p:txBody>
      </p:sp>
    </p:spTree>
    <p:extLst>
      <p:ext uri="{BB962C8B-B14F-4D97-AF65-F5344CB8AC3E}">
        <p14:creationId xmlns:p14="http://schemas.microsoft.com/office/powerpoint/2010/main" val="227020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ADBB1-6FF4-4254-9FFA-9817998C65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BB3D73-50A9-4D57-80A0-1B922831D7C7}"/>
              </a:ext>
            </a:extLst>
          </p:cNvPr>
          <p:cNvSpPr>
            <a:spLocks noGrp="1"/>
          </p:cNvSpPr>
          <p:nvPr>
            <p:ph type="dt" sz="half" idx="10"/>
          </p:nvPr>
        </p:nvSpPr>
        <p:spPr/>
        <p:txBody>
          <a:bodyPr/>
          <a:lstStyle/>
          <a:p>
            <a:fld id="{22A80D8F-070C-4AE6-B688-53A98AC3263B}" type="datetimeFigureOut">
              <a:rPr lang="en-US" smtClean="0"/>
              <a:t>10/4/2020</a:t>
            </a:fld>
            <a:endParaRPr lang="en-US"/>
          </a:p>
        </p:txBody>
      </p:sp>
      <p:sp>
        <p:nvSpPr>
          <p:cNvPr id="4" name="Footer Placeholder 3">
            <a:extLst>
              <a:ext uri="{FF2B5EF4-FFF2-40B4-BE49-F238E27FC236}">
                <a16:creationId xmlns:a16="http://schemas.microsoft.com/office/drawing/2014/main" id="{E0A85A18-734F-4ED6-A57E-C0F1D94614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0B2C33-4361-4795-9A6B-3E8310862F66}"/>
              </a:ext>
            </a:extLst>
          </p:cNvPr>
          <p:cNvSpPr>
            <a:spLocks noGrp="1"/>
          </p:cNvSpPr>
          <p:nvPr>
            <p:ph type="sldNum" sz="quarter" idx="12"/>
          </p:nvPr>
        </p:nvSpPr>
        <p:spPr/>
        <p:txBody>
          <a:bodyPr/>
          <a:lstStyle/>
          <a:p>
            <a:fld id="{29EBB6B3-D4AD-41A2-BF7E-A330BF227280}" type="slidenum">
              <a:rPr lang="en-US" smtClean="0"/>
              <a:t>‹#›</a:t>
            </a:fld>
            <a:endParaRPr lang="en-US"/>
          </a:p>
        </p:txBody>
      </p:sp>
    </p:spTree>
    <p:extLst>
      <p:ext uri="{BB962C8B-B14F-4D97-AF65-F5344CB8AC3E}">
        <p14:creationId xmlns:p14="http://schemas.microsoft.com/office/powerpoint/2010/main" val="88162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5FF329-6BBF-4DF5-9ABA-3BDBE5E0DEED}"/>
              </a:ext>
            </a:extLst>
          </p:cNvPr>
          <p:cNvSpPr>
            <a:spLocks noGrp="1"/>
          </p:cNvSpPr>
          <p:nvPr>
            <p:ph type="dt" sz="half" idx="10"/>
          </p:nvPr>
        </p:nvSpPr>
        <p:spPr/>
        <p:txBody>
          <a:bodyPr/>
          <a:lstStyle/>
          <a:p>
            <a:fld id="{22A80D8F-070C-4AE6-B688-53A98AC3263B}" type="datetimeFigureOut">
              <a:rPr lang="en-US" smtClean="0"/>
              <a:t>10/4/2020</a:t>
            </a:fld>
            <a:endParaRPr lang="en-US"/>
          </a:p>
        </p:txBody>
      </p:sp>
      <p:sp>
        <p:nvSpPr>
          <p:cNvPr id="3" name="Footer Placeholder 2">
            <a:extLst>
              <a:ext uri="{FF2B5EF4-FFF2-40B4-BE49-F238E27FC236}">
                <a16:creationId xmlns:a16="http://schemas.microsoft.com/office/drawing/2014/main" id="{E03DC7E5-D5FA-4BF7-82CB-247673CFFE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0EC225-EDFA-4CDF-9C3F-8260B3132C6B}"/>
              </a:ext>
            </a:extLst>
          </p:cNvPr>
          <p:cNvSpPr>
            <a:spLocks noGrp="1"/>
          </p:cNvSpPr>
          <p:nvPr>
            <p:ph type="sldNum" sz="quarter" idx="12"/>
          </p:nvPr>
        </p:nvSpPr>
        <p:spPr/>
        <p:txBody>
          <a:bodyPr/>
          <a:lstStyle/>
          <a:p>
            <a:fld id="{29EBB6B3-D4AD-41A2-BF7E-A330BF227280}" type="slidenum">
              <a:rPr lang="en-US" smtClean="0"/>
              <a:t>‹#›</a:t>
            </a:fld>
            <a:endParaRPr lang="en-US"/>
          </a:p>
        </p:txBody>
      </p:sp>
    </p:spTree>
    <p:extLst>
      <p:ext uri="{BB962C8B-B14F-4D97-AF65-F5344CB8AC3E}">
        <p14:creationId xmlns:p14="http://schemas.microsoft.com/office/powerpoint/2010/main" val="635719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40097-14EF-4431-A04C-9F73966AB4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6FB286-3050-4DD3-A79B-05D3E183D0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235160-348D-4C7E-B876-B7766FFC5E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202D3B-2F00-445A-A14F-5743B2394BD6}"/>
              </a:ext>
            </a:extLst>
          </p:cNvPr>
          <p:cNvSpPr>
            <a:spLocks noGrp="1"/>
          </p:cNvSpPr>
          <p:nvPr>
            <p:ph type="dt" sz="half" idx="10"/>
          </p:nvPr>
        </p:nvSpPr>
        <p:spPr/>
        <p:txBody>
          <a:bodyPr/>
          <a:lstStyle/>
          <a:p>
            <a:fld id="{22A80D8F-070C-4AE6-B688-53A98AC3263B}" type="datetimeFigureOut">
              <a:rPr lang="en-US" smtClean="0"/>
              <a:t>10/4/2020</a:t>
            </a:fld>
            <a:endParaRPr lang="en-US"/>
          </a:p>
        </p:txBody>
      </p:sp>
      <p:sp>
        <p:nvSpPr>
          <p:cNvPr id="6" name="Footer Placeholder 5">
            <a:extLst>
              <a:ext uri="{FF2B5EF4-FFF2-40B4-BE49-F238E27FC236}">
                <a16:creationId xmlns:a16="http://schemas.microsoft.com/office/drawing/2014/main" id="{BA31A157-FF81-4CB0-AEBA-28D9DFDB9E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FC6D84-6D5C-4859-B59A-26B39AA3529E}"/>
              </a:ext>
            </a:extLst>
          </p:cNvPr>
          <p:cNvSpPr>
            <a:spLocks noGrp="1"/>
          </p:cNvSpPr>
          <p:nvPr>
            <p:ph type="sldNum" sz="quarter" idx="12"/>
          </p:nvPr>
        </p:nvSpPr>
        <p:spPr/>
        <p:txBody>
          <a:bodyPr/>
          <a:lstStyle/>
          <a:p>
            <a:fld id="{29EBB6B3-D4AD-41A2-BF7E-A330BF227280}" type="slidenum">
              <a:rPr lang="en-US" smtClean="0"/>
              <a:t>‹#›</a:t>
            </a:fld>
            <a:endParaRPr lang="en-US"/>
          </a:p>
        </p:txBody>
      </p:sp>
    </p:spTree>
    <p:extLst>
      <p:ext uri="{BB962C8B-B14F-4D97-AF65-F5344CB8AC3E}">
        <p14:creationId xmlns:p14="http://schemas.microsoft.com/office/powerpoint/2010/main" val="201456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2C702-85A2-4B81-9A21-8A344C17D6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809187-014B-475D-8FFA-E3817188F2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92680F-5D29-4420-A62E-D2BBA4A382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6E44B8-7546-4D26-BD1E-E8EB6633038E}"/>
              </a:ext>
            </a:extLst>
          </p:cNvPr>
          <p:cNvSpPr>
            <a:spLocks noGrp="1"/>
          </p:cNvSpPr>
          <p:nvPr>
            <p:ph type="dt" sz="half" idx="10"/>
          </p:nvPr>
        </p:nvSpPr>
        <p:spPr/>
        <p:txBody>
          <a:bodyPr/>
          <a:lstStyle/>
          <a:p>
            <a:fld id="{22A80D8F-070C-4AE6-B688-53A98AC3263B}" type="datetimeFigureOut">
              <a:rPr lang="en-US" smtClean="0"/>
              <a:t>10/4/2020</a:t>
            </a:fld>
            <a:endParaRPr lang="en-US"/>
          </a:p>
        </p:txBody>
      </p:sp>
      <p:sp>
        <p:nvSpPr>
          <p:cNvPr id="6" name="Footer Placeholder 5">
            <a:extLst>
              <a:ext uri="{FF2B5EF4-FFF2-40B4-BE49-F238E27FC236}">
                <a16:creationId xmlns:a16="http://schemas.microsoft.com/office/drawing/2014/main" id="{8E8E6923-7163-4697-BEE8-26690B2818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D4F282-B694-4FE5-A690-31B223FCB1A9}"/>
              </a:ext>
            </a:extLst>
          </p:cNvPr>
          <p:cNvSpPr>
            <a:spLocks noGrp="1"/>
          </p:cNvSpPr>
          <p:nvPr>
            <p:ph type="sldNum" sz="quarter" idx="12"/>
          </p:nvPr>
        </p:nvSpPr>
        <p:spPr/>
        <p:txBody>
          <a:bodyPr/>
          <a:lstStyle/>
          <a:p>
            <a:fld id="{29EBB6B3-D4AD-41A2-BF7E-A330BF227280}" type="slidenum">
              <a:rPr lang="en-US" smtClean="0"/>
              <a:t>‹#›</a:t>
            </a:fld>
            <a:endParaRPr lang="en-US"/>
          </a:p>
        </p:txBody>
      </p:sp>
    </p:spTree>
    <p:extLst>
      <p:ext uri="{BB962C8B-B14F-4D97-AF65-F5344CB8AC3E}">
        <p14:creationId xmlns:p14="http://schemas.microsoft.com/office/powerpoint/2010/main" val="1334804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29DC99-E29A-4372-AF28-2F57C419FD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597A21-1A41-4FF9-8C67-3DE3867876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A4FF2F-F847-412A-8D73-B040A4A3FE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A80D8F-070C-4AE6-B688-53A98AC3263B}" type="datetimeFigureOut">
              <a:rPr lang="en-US" smtClean="0"/>
              <a:t>10/4/2020</a:t>
            </a:fld>
            <a:endParaRPr lang="en-US"/>
          </a:p>
        </p:txBody>
      </p:sp>
      <p:sp>
        <p:nvSpPr>
          <p:cNvPr id="5" name="Footer Placeholder 4">
            <a:extLst>
              <a:ext uri="{FF2B5EF4-FFF2-40B4-BE49-F238E27FC236}">
                <a16:creationId xmlns:a16="http://schemas.microsoft.com/office/drawing/2014/main" id="{35A174B8-2A41-4427-BEA8-9C921292E5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D8C10E-1D8F-482B-A059-49EAC7909F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BB6B3-D4AD-41A2-BF7E-A330BF227280}" type="slidenum">
              <a:rPr lang="en-US" smtClean="0"/>
              <a:t>‹#›</a:t>
            </a:fld>
            <a:endParaRPr lang="en-US"/>
          </a:p>
        </p:txBody>
      </p:sp>
    </p:spTree>
    <p:extLst>
      <p:ext uri="{BB962C8B-B14F-4D97-AF65-F5344CB8AC3E}">
        <p14:creationId xmlns:p14="http://schemas.microsoft.com/office/powerpoint/2010/main" val="2412076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9D4D7-B11E-4AA8-AD76-2B32E348AD75}"/>
              </a:ext>
            </a:extLst>
          </p:cNvPr>
          <p:cNvSpPr>
            <a:spLocks noGrp="1"/>
          </p:cNvSpPr>
          <p:nvPr>
            <p:ph type="ctrTitle"/>
          </p:nvPr>
        </p:nvSpPr>
        <p:spPr>
          <a:xfrm>
            <a:off x="1524000" y="1122363"/>
            <a:ext cx="9144000" cy="554037"/>
          </a:xfrm>
        </p:spPr>
        <p:txBody>
          <a:bodyPr>
            <a:noAutofit/>
          </a:bodyPr>
          <a:lstStyle/>
          <a:p>
            <a:r>
              <a:rPr lang="en-US" sz="4000" b="1" dirty="0"/>
              <a:t>2020 Community Outreach Recipients</a:t>
            </a:r>
            <a:br>
              <a:rPr lang="en-US" sz="4000" b="1" dirty="0"/>
            </a:br>
            <a:endParaRPr lang="en-US" sz="4000" b="1" dirty="0"/>
          </a:p>
        </p:txBody>
      </p:sp>
      <p:graphicFrame>
        <p:nvGraphicFramePr>
          <p:cNvPr id="4" name="Table 4">
            <a:extLst>
              <a:ext uri="{FF2B5EF4-FFF2-40B4-BE49-F238E27FC236}">
                <a16:creationId xmlns:a16="http://schemas.microsoft.com/office/drawing/2014/main" id="{9820F9FE-8C1F-45F1-93C2-1C4DF259AFE6}"/>
              </a:ext>
            </a:extLst>
          </p:cNvPr>
          <p:cNvGraphicFramePr>
            <a:graphicFrameLocks noGrp="1"/>
          </p:cNvGraphicFramePr>
          <p:nvPr>
            <p:extLst>
              <p:ext uri="{D42A27DB-BD31-4B8C-83A1-F6EECF244321}">
                <p14:modId xmlns:p14="http://schemas.microsoft.com/office/powerpoint/2010/main" val="2231516020"/>
              </p:ext>
            </p:extLst>
          </p:nvPr>
        </p:nvGraphicFramePr>
        <p:xfrm>
          <a:off x="892175" y="2810015"/>
          <a:ext cx="10407650" cy="3611639"/>
        </p:xfrm>
        <a:graphic>
          <a:graphicData uri="http://schemas.openxmlformats.org/drawingml/2006/table">
            <a:tbl>
              <a:tblPr firstRow="1" bandRow="1">
                <a:tableStyleId>{5C22544A-7EE6-4342-B048-85BDC9FD1C3A}</a:tableStyleId>
              </a:tblPr>
              <a:tblGrid>
                <a:gridCol w="2520950">
                  <a:extLst>
                    <a:ext uri="{9D8B030D-6E8A-4147-A177-3AD203B41FA5}">
                      <a16:colId xmlns:a16="http://schemas.microsoft.com/office/drawing/2014/main" val="1490146324"/>
                    </a:ext>
                  </a:extLst>
                </a:gridCol>
                <a:gridCol w="5742073">
                  <a:extLst>
                    <a:ext uri="{9D8B030D-6E8A-4147-A177-3AD203B41FA5}">
                      <a16:colId xmlns:a16="http://schemas.microsoft.com/office/drawing/2014/main" val="314202468"/>
                    </a:ext>
                  </a:extLst>
                </a:gridCol>
                <a:gridCol w="2144627">
                  <a:extLst>
                    <a:ext uri="{9D8B030D-6E8A-4147-A177-3AD203B41FA5}">
                      <a16:colId xmlns:a16="http://schemas.microsoft.com/office/drawing/2014/main" val="2442019876"/>
                    </a:ext>
                  </a:extLst>
                </a:gridCol>
              </a:tblGrid>
              <a:tr h="340193">
                <a:tc>
                  <a:txBody>
                    <a:bodyPr/>
                    <a:lstStyle/>
                    <a:p>
                      <a:pPr algn="ctr"/>
                      <a:r>
                        <a:rPr lang="en-US" sz="1600" dirty="0"/>
                        <a:t>RECIPIENT</a:t>
                      </a:r>
                    </a:p>
                  </a:txBody>
                  <a:tcPr/>
                </a:tc>
                <a:tc>
                  <a:txBody>
                    <a:bodyPr/>
                    <a:lstStyle/>
                    <a:p>
                      <a:pPr algn="ctr"/>
                      <a:r>
                        <a:rPr lang="en-US" sz="1600" dirty="0"/>
                        <a:t>MISSION</a:t>
                      </a:r>
                    </a:p>
                  </a:txBody>
                  <a:tcPr/>
                </a:tc>
                <a:tc>
                  <a:txBody>
                    <a:bodyPr/>
                    <a:lstStyle/>
                    <a:p>
                      <a:pPr algn="ctr"/>
                      <a:r>
                        <a:rPr lang="en-US" sz="1600" dirty="0"/>
                        <a:t>AMOUNT</a:t>
                      </a:r>
                    </a:p>
                  </a:txBody>
                  <a:tcPr/>
                </a:tc>
                <a:extLst>
                  <a:ext uri="{0D108BD9-81ED-4DB2-BD59-A6C34878D82A}">
                    <a16:rowId xmlns:a16="http://schemas.microsoft.com/office/drawing/2014/main" val="1896662244"/>
                  </a:ext>
                </a:extLst>
              </a:tr>
              <a:tr h="1090482">
                <a:tc>
                  <a:txBody>
                    <a:bodyPr/>
                    <a:lstStyle/>
                    <a:p>
                      <a:r>
                        <a:rPr lang="en-US" sz="1600" dirty="0"/>
                        <a:t>Hallie Q Brown Community Center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The mission of Hallie Q. Brown Community Center is to improve the quality of life in our community by providing access to critical human services, fostering and promoting personal growth, and developing community leadership.</a:t>
                      </a:r>
                    </a:p>
                  </a:txBody>
                  <a:tcPr/>
                </a:tc>
                <a:tc>
                  <a:txBody>
                    <a:bodyPr/>
                    <a:lstStyle/>
                    <a:p>
                      <a:r>
                        <a:rPr lang="en-US" sz="1600" dirty="0"/>
                        <a:t>$8,600</a:t>
                      </a:r>
                    </a:p>
                    <a:p>
                      <a:endParaRPr lang="en-US" sz="1600" dirty="0"/>
                    </a:p>
                  </a:txBody>
                  <a:tcPr/>
                </a:tc>
                <a:extLst>
                  <a:ext uri="{0D108BD9-81ED-4DB2-BD59-A6C34878D82A}">
                    <a16:rowId xmlns:a16="http://schemas.microsoft.com/office/drawing/2014/main" val="119130040"/>
                  </a:ext>
                </a:extLst>
              </a:tr>
              <a:tr h="1090482">
                <a:tc>
                  <a:txBody>
                    <a:bodyPr/>
                    <a:lstStyle/>
                    <a:p>
                      <a:r>
                        <a:rPr lang="en-US" sz="1600" dirty="0"/>
                        <a:t>Penumbra Theater</a:t>
                      </a:r>
                    </a:p>
                  </a:txBody>
                  <a:tcPr/>
                </a:tc>
                <a:tc>
                  <a:txBody>
                    <a:bodyPr/>
                    <a:lstStyle/>
                    <a:p>
                      <a:r>
                        <a:rPr lang="en-US" sz="1600" b="0" i="0" kern="1200" dirty="0">
                          <a:solidFill>
                            <a:schemeClr val="dk1"/>
                          </a:solidFill>
                          <a:effectLst/>
                          <a:latin typeface="+mn-lt"/>
                          <a:ea typeface="+mn-ea"/>
                          <a:cs typeface="+mn-cs"/>
                        </a:rPr>
                        <a:t>Penumbra Theatre creates professional productions that are artistically excellent, thought provoking, and relevant and illuminates the human condition through the prism of the African American experience.</a:t>
                      </a:r>
                      <a:endParaRPr lang="en-US" sz="1600" dirty="0"/>
                    </a:p>
                  </a:txBody>
                  <a:tcPr/>
                </a:tc>
                <a:tc>
                  <a:txBody>
                    <a:bodyPr/>
                    <a:lstStyle/>
                    <a:p>
                      <a:r>
                        <a:rPr lang="en-US" sz="1600" dirty="0"/>
                        <a:t>$5,000</a:t>
                      </a:r>
                    </a:p>
                  </a:txBody>
                  <a:tcPr/>
                </a:tc>
                <a:extLst>
                  <a:ext uri="{0D108BD9-81ED-4DB2-BD59-A6C34878D82A}">
                    <a16:rowId xmlns:a16="http://schemas.microsoft.com/office/drawing/2014/main" val="1212082845"/>
                  </a:ext>
                </a:extLst>
              </a:tr>
              <a:tr h="1090482">
                <a:tc>
                  <a:txBody>
                    <a:bodyPr/>
                    <a:lstStyle/>
                    <a:p>
                      <a:r>
                        <a:rPr lang="en-US" sz="1600" dirty="0"/>
                        <a:t>Hope Breakfast Bar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Donations fund Hope Breakfast Bar's work in feeding families in need.</a:t>
                      </a:r>
                    </a:p>
                  </a:txBody>
                  <a:tcPr/>
                </a:tc>
                <a:tc>
                  <a:txBody>
                    <a:bodyPr/>
                    <a:lstStyle/>
                    <a:p>
                      <a:r>
                        <a:rPr lang="en-US" sz="1600" dirty="0"/>
                        <a:t>$4,600</a:t>
                      </a:r>
                    </a:p>
                  </a:txBody>
                  <a:tcPr/>
                </a:tc>
                <a:extLst>
                  <a:ext uri="{0D108BD9-81ED-4DB2-BD59-A6C34878D82A}">
                    <a16:rowId xmlns:a16="http://schemas.microsoft.com/office/drawing/2014/main" val="3956452672"/>
                  </a:ext>
                </a:extLst>
              </a:tr>
            </a:tbl>
          </a:graphicData>
        </a:graphic>
      </p:graphicFrame>
      <p:sp>
        <p:nvSpPr>
          <p:cNvPr id="9" name="Rectangle 2">
            <a:extLst>
              <a:ext uri="{FF2B5EF4-FFF2-40B4-BE49-F238E27FC236}">
                <a16:creationId xmlns:a16="http://schemas.microsoft.com/office/drawing/2014/main" id="{6B5B659F-C648-49CC-818A-5A21C9B4E205}"/>
              </a:ext>
            </a:extLst>
          </p:cNvPr>
          <p:cNvSpPr>
            <a:spLocks noChangeArrowheads="1"/>
          </p:cNvSpPr>
          <p:nvPr/>
        </p:nvSpPr>
        <p:spPr bwMode="auto">
          <a:xfrm>
            <a:off x="1323975" y="1045390"/>
            <a:ext cx="954405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dirty="0">
                <a:solidFill>
                  <a:srgbClr val="333333"/>
                </a:solidFill>
                <a:latin typeface="Open Sans"/>
              </a:rPr>
              <a:t>RHA </a:t>
            </a:r>
            <a:r>
              <a:rPr kumimoji="0" lang="en-US" altLang="en-US" b="0" i="0" u="none" strike="noStrike" cap="none" normalizeH="0" baseline="0" dirty="0">
                <a:ln>
                  <a:noFill/>
                </a:ln>
                <a:solidFill>
                  <a:srgbClr val="333333"/>
                </a:solidFill>
                <a:effectLst/>
                <a:latin typeface="Open Sans"/>
              </a:rPr>
              <a:t>strives to help those in our neighborhood and nearby surrounding areas through our annual Grant Program and other activities we help sponsor.</a:t>
            </a:r>
            <a:r>
              <a:rPr lang="en-US" altLang="en-US" dirty="0">
                <a:latin typeface="Open Sans"/>
              </a:rPr>
              <a:t>  This year has been a year of great need and we are proud that we have provided the following organizations support.  Thank you to all our donors who made this possible! </a:t>
            </a: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latin typeface="Arial" panose="020B0604020202020204" pitchFamily="34" charset="0"/>
              </a:rPr>
              <a:t>In 2020 we donated $32,310 to community organizations in our neighborhood.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72851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9D4D7-B11E-4AA8-AD76-2B32E348AD75}"/>
              </a:ext>
            </a:extLst>
          </p:cNvPr>
          <p:cNvSpPr>
            <a:spLocks noGrp="1"/>
          </p:cNvSpPr>
          <p:nvPr>
            <p:ph type="ctrTitle"/>
          </p:nvPr>
        </p:nvSpPr>
        <p:spPr>
          <a:xfrm>
            <a:off x="1524000" y="1122363"/>
            <a:ext cx="9144000" cy="554037"/>
          </a:xfrm>
        </p:spPr>
        <p:txBody>
          <a:bodyPr>
            <a:noAutofit/>
          </a:bodyPr>
          <a:lstStyle/>
          <a:p>
            <a:r>
              <a:rPr lang="en-US" sz="4000" b="1" dirty="0"/>
              <a:t>2020 Community Outreach Recipients</a:t>
            </a:r>
            <a:br>
              <a:rPr lang="en-US" sz="4000" b="1" dirty="0"/>
            </a:br>
            <a:endParaRPr lang="en-US" sz="4000" b="1" dirty="0"/>
          </a:p>
        </p:txBody>
      </p:sp>
      <p:graphicFrame>
        <p:nvGraphicFramePr>
          <p:cNvPr id="4" name="Table 4">
            <a:extLst>
              <a:ext uri="{FF2B5EF4-FFF2-40B4-BE49-F238E27FC236}">
                <a16:creationId xmlns:a16="http://schemas.microsoft.com/office/drawing/2014/main" id="{9820F9FE-8C1F-45F1-93C2-1C4DF259AFE6}"/>
              </a:ext>
            </a:extLst>
          </p:cNvPr>
          <p:cNvGraphicFramePr>
            <a:graphicFrameLocks noGrp="1"/>
          </p:cNvGraphicFramePr>
          <p:nvPr>
            <p:extLst>
              <p:ext uri="{D42A27DB-BD31-4B8C-83A1-F6EECF244321}">
                <p14:modId xmlns:p14="http://schemas.microsoft.com/office/powerpoint/2010/main" val="2203151242"/>
              </p:ext>
            </p:extLst>
          </p:nvPr>
        </p:nvGraphicFramePr>
        <p:xfrm>
          <a:off x="892175" y="1235294"/>
          <a:ext cx="10407650" cy="4490720"/>
        </p:xfrm>
        <a:graphic>
          <a:graphicData uri="http://schemas.openxmlformats.org/drawingml/2006/table">
            <a:tbl>
              <a:tblPr firstRow="1" bandRow="1">
                <a:tableStyleId>{5C22544A-7EE6-4342-B048-85BDC9FD1C3A}</a:tableStyleId>
              </a:tblPr>
              <a:tblGrid>
                <a:gridCol w="2520950">
                  <a:extLst>
                    <a:ext uri="{9D8B030D-6E8A-4147-A177-3AD203B41FA5}">
                      <a16:colId xmlns:a16="http://schemas.microsoft.com/office/drawing/2014/main" val="1490146324"/>
                    </a:ext>
                  </a:extLst>
                </a:gridCol>
                <a:gridCol w="5105400">
                  <a:extLst>
                    <a:ext uri="{9D8B030D-6E8A-4147-A177-3AD203B41FA5}">
                      <a16:colId xmlns:a16="http://schemas.microsoft.com/office/drawing/2014/main" val="314202468"/>
                    </a:ext>
                  </a:extLst>
                </a:gridCol>
                <a:gridCol w="2781300">
                  <a:extLst>
                    <a:ext uri="{9D8B030D-6E8A-4147-A177-3AD203B41FA5}">
                      <a16:colId xmlns:a16="http://schemas.microsoft.com/office/drawing/2014/main" val="2442019876"/>
                    </a:ext>
                  </a:extLst>
                </a:gridCol>
              </a:tblGrid>
              <a:tr h="370840">
                <a:tc>
                  <a:txBody>
                    <a:bodyPr/>
                    <a:lstStyle/>
                    <a:p>
                      <a:pPr algn="ctr"/>
                      <a:r>
                        <a:rPr lang="en-US" sz="1400" dirty="0"/>
                        <a:t>RECIPIENT</a:t>
                      </a:r>
                    </a:p>
                  </a:txBody>
                  <a:tcPr/>
                </a:tc>
                <a:tc>
                  <a:txBody>
                    <a:bodyPr/>
                    <a:lstStyle/>
                    <a:p>
                      <a:pPr algn="ctr"/>
                      <a:r>
                        <a:rPr lang="en-US" sz="1400" dirty="0"/>
                        <a:t>MISSION</a:t>
                      </a:r>
                    </a:p>
                  </a:txBody>
                  <a:tcPr/>
                </a:tc>
                <a:tc>
                  <a:txBody>
                    <a:bodyPr/>
                    <a:lstStyle/>
                    <a:p>
                      <a:pPr algn="ctr"/>
                      <a:r>
                        <a:rPr lang="en-US" sz="1400" dirty="0"/>
                        <a:t>AMOUNT</a:t>
                      </a:r>
                    </a:p>
                  </a:txBody>
                  <a:tcPr/>
                </a:tc>
                <a:extLst>
                  <a:ext uri="{0D108BD9-81ED-4DB2-BD59-A6C34878D82A}">
                    <a16:rowId xmlns:a16="http://schemas.microsoft.com/office/drawing/2014/main" val="1896662244"/>
                  </a:ext>
                </a:extLst>
              </a:tr>
              <a:tr h="370840">
                <a:tc>
                  <a:txBody>
                    <a:bodyPr/>
                    <a:lstStyle/>
                    <a:p>
                      <a:r>
                        <a:rPr lang="en-US" sz="1400" dirty="0"/>
                        <a:t>Children’s Dental Services (CDS)</a:t>
                      </a:r>
                    </a:p>
                  </a:txBody>
                  <a:tcPr/>
                </a:tc>
                <a:tc>
                  <a:txBody>
                    <a:bodyPr/>
                    <a:lstStyle/>
                    <a:p>
                      <a:r>
                        <a:rPr lang="en-US" sz="1400" b="0" i="0" kern="1200" dirty="0">
                          <a:solidFill>
                            <a:schemeClr val="dk1"/>
                          </a:solidFill>
                          <a:effectLst/>
                          <a:latin typeface="+mn-lt"/>
                          <a:ea typeface="+mn-ea"/>
                          <a:cs typeface="+mn-cs"/>
                        </a:rPr>
                        <a:t>CDS is dedicated to improving the oral health of children from families with low incomes by providing accessible treatment and education to our diverse community.</a:t>
                      </a:r>
                      <a:endParaRPr lang="en-US" sz="1400" i="0" dirty="0"/>
                    </a:p>
                  </a:txBody>
                  <a:tcPr/>
                </a:tc>
                <a:tc>
                  <a:txBody>
                    <a:bodyPr/>
                    <a:lstStyle/>
                    <a:p>
                      <a:r>
                        <a:rPr lang="en-US" sz="1400" dirty="0"/>
                        <a:t>$2,500</a:t>
                      </a:r>
                    </a:p>
                  </a:txBody>
                  <a:tcPr/>
                </a:tc>
                <a:extLst>
                  <a:ext uri="{0D108BD9-81ED-4DB2-BD59-A6C34878D82A}">
                    <a16:rowId xmlns:a16="http://schemas.microsoft.com/office/drawing/2014/main" val="131122595"/>
                  </a:ext>
                </a:extLst>
              </a:tr>
              <a:tr h="370840">
                <a:tc>
                  <a:txBody>
                    <a:bodyPr/>
                    <a:lstStyle/>
                    <a:p>
                      <a:r>
                        <a:rPr lang="en-US" sz="1400" dirty="0"/>
                        <a:t>Common Bond Communities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Common Bond’s mission is to build stable homes, strong futures, and vibrant communities.</a:t>
                      </a:r>
                    </a:p>
                  </a:txBody>
                  <a:tcPr/>
                </a:tc>
                <a:tc>
                  <a:txBody>
                    <a:bodyPr/>
                    <a:lstStyle/>
                    <a:p>
                      <a:r>
                        <a:rPr lang="en-US" sz="1400" dirty="0"/>
                        <a:t>$2,500</a:t>
                      </a:r>
                    </a:p>
                  </a:txBody>
                  <a:tcPr/>
                </a:tc>
                <a:extLst>
                  <a:ext uri="{0D108BD9-81ED-4DB2-BD59-A6C34878D82A}">
                    <a16:rowId xmlns:a16="http://schemas.microsoft.com/office/drawing/2014/main" val="2493506258"/>
                  </a:ext>
                </a:extLst>
              </a:tr>
              <a:tr h="370840">
                <a:tc>
                  <a:txBody>
                    <a:bodyPr/>
                    <a:lstStyle/>
                    <a:p>
                      <a:r>
                        <a:rPr lang="en-US" sz="1400" dirty="0"/>
                        <a:t>Summit University Planning Council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Frogtown and Rondo Community Business Recovery</a:t>
                      </a:r>
                      <a:endParaRPr lang="en-US" sz="1400" b="0" i="0" kern="1200" dirty="0">
                        <a:solidFill>
                          <a:schemeClr val="dk1"/>
                        </a:solidFill>
                        <a:effectLst/>
                        <a:latin typeface="+mn-lt"/>
                        <a:ea typeface="+mn-ea"/>
                        <a:cs typeface="+mn-cs"/>
                      </a:endParaRPr>
                    </a:p>
                  </a:txBody>
                  <a:tcPr/>
                </a:tc>
                <a:tc>
                  <a:txBody>
                    <a:bodyPr/>
                    <a:lstStyle/>
                    <a:p>
                      <a:r>
                        <a:rPr lang="en-US" sz="1400" dirty="0"/>
                        <a:t>$2,500</a:t>
                      </a:r>
                    </a:p>
                  </a:txBody>
                  <a:tcPr/>
                </a:tc>
                <a:extLst>
                  <a:ext uri="{0D108BD9-81ED-4DB2-BD59-A6C34878D82A}">
                    <a16:rowId xmlns:a16="http://schemas.microsoft.com/office/drawing/2014/main" val="2914503154"/>
                  </a:ext>
                </a:extLst>
              </a:tr>
              <a:tr h="370840">
                <a:tc>
                  <a:txBody>
                    <a:bodyPr/>
                    <a:lstStyle/>
                    <a:p>
                      <a:r>
                        <a:rPr lang="en-US" sz="1400" dirty="0"/>
                        <a:t>Walker West</a:t>
                      </a:r>
                    </a:p>
                  </a:txBody>
                  <a:tcPr/>
                </a:tc>
                <a:tc>
                  <a:txBody>
                    <a:bodyPr/>
                    <a:lstStyle/>
                    <a:p>
                      <a:r>
                        <a:rPr lang="en-US" sz="1400" b="0" i="0" kern="1200" dirty="0">
                          <a:solidFill>
                            <a:schemeClr val="dk1"/>
                          </a:solidFill>
                          <a:effectLst/>
                          <a:latin typeface="+mn-lt"/>
                          <a:ea typeface="+mn-ea"/>
                          <a:cs typeface="+mn-cs"/>
                        </a:rPr>
                        <a:t>Walker West creates a music learning community rooted in the African-American cultural experience, where people of all ages and backgrounds can gather, explore, and grow through music.</a:t>
                      </a:r>
                      <a:endParaRPr lang="en-US" sz="1400" dirty="0"/>
                    </a:p>
                  </a:txBody>
                  <a:tcPr/>
                </a:tc>
                <a:tc>
                  <a:txBody>
                    <a:bodyPr/>
                    <a:lstStyle/>
                    <a:p>
                      <a:r>
                        <a:rPr lang="en-US" sz="1400" dirty="0"/>
                        <a:t>$2,000</a:t>
                      </a:r>
                    </a:p>
                  </a:txBody>
                  <a:tcPr/>
                </a:tc>
                <a:extLst>
                  <a:ext uri="{0D108BD9-81ED-4DB2-BD59-A6C34878D82A}">
                    <a16:rowId xmlns:a16="http://schemas.microsoft.com/office/drawing/2014/main" val="3901025772"/>
                  </a:ext>
                </a:extLst>
              </a:tr>
              <a:tr h="370840">
                <a:tc>
                  <a:txBody>
                    <a:bodyPr/>
                    <a:lstStyle/>
                    <a:p>
                      <a:r>
                        <a:rPr lang="en-US" sz="1400" dirty="0"/>
                        <a:t>YWCA St Paul</a:t>
                      </a:r>
                    </a:p>
                  </a:txBody>
                  <a:tcPr/>
                </a:tc>
                <a:tc>
                  <a:txBody>
                    <a:bodyPr/>
                    <a:lstStyle/>
                    <a:p>
                      <a:r>
                        <a:rPr lang="en-US" sz="1400" b="0" i="0" kern="1200" dirty="0">
                          <a:solidFill>
                            <a:schemeClr val="dk1"/>
                          </a:solidFill>
                          <a:effectLst/>
                          <a:latin typeface="+mn-lt"/>
                          <a:ea typeface="+mn-ea"/>
                          <a:cs typeface="+mn-cs"/>
                        </a:rPr>
                        <a:t>YWCA St. Paul is dedicated to eliminating racism, empowering women and promoting peace, justice, freedom and dignity for all.</a:t>
                      </a:r>
                      <a:endParaRPr lang="en-US" sz="1400" dirty="0"/>
                    </a:p>
                  </a:txBody>
                  <a:tcPr/>
                </a:tc>
                <a:tc>
                  <a:txBody>
                    <a:bodyPr/>
                    <a:lstStyle/>
                    <a:p>
                      <a:r>
                        <a:rPr lang="en-US" sz="1400" dirty="0"/>
                        <a:t>$2,000</a:t>
                      </a:r>
                    </a:p>
                  </a:txBody>
                  <a:tcPr/>
                </a:tc>
                <a:extLst>
                  <a:ext uri="{0D108BD9-81ED-4DB2-BD59-A6C34878D82A}">
                    <a16:rowId xmlns:a16="http://schemas.microsoft.com/office/drawing/2014/main" val="1995434222"/>
                  </a:ext>
                </a:extLst>
              </a:tr>
              <a:tr h="370840">
                <a:tc>
                  <a:txBody>
                    <a:bodyPr/>
                    <a:lstStyle/>
                    <a:p>
                      <a:r>
                        <a:rPr lang="en-US" sz="1400" dirty="0"/>
                        <a:t>Saint Paul Urban Tennis</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St Paul Urban Tennis strengthens our community by educating and empowering youth to realize their full potential.</a:t>
                      </a:r>
                      <a:endParaRPr lang="en-US" sz="1400" b="1" i="0" kern="1200" dirty="0">
                        <a:solidFill>
                          <a:schemeClr val="dk1"/>
                        </a:solidFill>
                        <a:effectLst/>
                        <a:latin typeface="+mn-lt"/>
                        <a:ea typeface="+mn-ea"/>
                        <a:cs typeface="+mn-cs"/>
                      </a:endParaRPr>
                    </a:p>
                    <a:p>
                      <a:endParaRPr lang="en-US" sz="1400" dirty="0"/>
                    </a:p>
                  </a:txBody>
                  <a:tcPr/>
                </a:tc>
                <a:tc>
                  <a:txBody>
                    <a:bodyPr/>
                    <a:lstStyle/>
                    <a:p>
                      <a:r>
                        <a:rPr lang="en-US" sz="1400" dirty="0"/>
                        <a:t>$1,000</a:t>
                      </a:r>
                    </a:p>
                  </a:txBody>
                  <a:tcPr/>
                </a:tc>
                <a:extLst>
                  <a:ext uri="{0D108BD9-81ED-4DB2-BD59-A6C34878D82A}">
                    <a16:rowId xmlns:a16="http://schemas.microsoft.com/office/drawing/2014/main" val="3011427903"/>
                  </a:ext>
                </a:extLst>
              </a:tr>
              <a:tr h="370840">
                <a:tc>
                  <a:txBody>
                    <a:bodyPr/>
                    <a:lstStyle/>
                    <a:p>
                      <a:r>
                        <a:rPr lang="en-US" sz="1400" dirty="0"/>
                        <a:t>Wilder Foundation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Back to School Backpack Fundraiser</a:t>
                      </a:r>
                    </a:p>
                  </a:txBody>
                  <a:tcPr/>
                </a:tc>
                <a:tc>
                  <a:txBody>
                    <a:bodyPr/>
                    <a:lstStyle/>
                    <a:p>
                      <a:r>
                        <a:rPr lang="en-US" sz="1400" dirty="0"/>
                        <a:t>$1,610</a:t>
                      </a:r>
                    </a:p>
                  </a:txBody>
                  <a:tcPr/>
                </a:tc>
                <a:extLst>
                  <a:ext uri="{0D108BD9-81ED-4DB2-BD59-A6C34878D82A}">
                    <a16:rowId xmlns:a16="http://schemas.microsoft.com/office/drawing/2014/main" val="825608379"/>
                  </a:ext>
                </a:extLst>
              </a:tr>
            </a:tbl>
          </a:graphicData>
        </a:graphic>
      </p:graphicFrame>
    </p:spTree>
    <p:extLst>
      <p:ext uri="{BB962C8B-B14F-4D97-AF65-F5344CB8AC3E}">
        <p14:creationId xmlns:p14="http://schemas.microsoft.com/office/powerpoint/2010/main" val="4144917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345</Words>
  <Application>Microsoft Office PowerPoint</Application>
  <PresentationFormat>Widescreen</PresentationFormat>
  <Paragraphs>41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Open Sans</vt:lpstr>
      <vt:lpstr>Office Theme</vt:lpstr>
      <vt:lpstr>2020 Community Outreach Recipients </vt:lpstr>
      <vt:lpstr>2020 Community Outreach Recipients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Community Partner Grant Recipients</dc:title>
  <dc:creator>Julia Burgess</dc:creator>
  <cp:lastModifiedBy>Julia Burgess</cp:lastModifiedBy>
  <cp:revision>15</cp:revision>
  <dcterms:created xsi:type="dcterms:W3CDTF">2019-10-18T16:13:58Z</dcterms:created>
  <dcterms:modified xsi:type="dcterms:W3CDTF">2020-10-04T15:08:52Z</dcterms:modified>
</cp:coreProperties>
</file>